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7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4707" autoAdjust="0"/>
  </p:normalViewPr>
  <p:slideViewPr>
    <p:cSldViewPr snapToGrid="0">
      <p:cViewPr varScale="1">
        <p:scale>
          <a:sx n="74" d="100"/>
          <a:sy n="74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l">
              <a:defRPr sz="1200"/>
            </a:lvl1pPr>
          </a:lstStyle>
          <a:p>
            <a:r>
              <a:rPr lang="en-US" dirty="0" smtClean="0"/>
              <a:t>Jeffrey Altholz MD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r">
              <a:defRPr sz="1200"/>
            </a:lvl1pPr>
          </a:lstStyle>
          <a:p>
            <a:r>
              <a:rPr lang="en-US" dirty="0" smtClean="0"/>
              <a:t>Clarity Testing </a:t>
            </a:r>
            <a:r>
              <a:rPr lang="en-US" dirty="0" err="1" smtClean="0"/>
              <a:t>Sevices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l">
              <a:defRPr sz="1200"/>
            </a:lvl1pPr>
          </a:lstStyle>
          <a:p>
            <a:r>
              <a:rPr lang="en-US" dirty="0" smtClean="0"/>
              <a:t>ACCNJ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9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r">
              <a:defRPr sz="1200"/>
            </a:lvl1pPr>
          </a:lstStyle>
          <a:p>
            <a:fld id="{530C8677-3A2B-4CF4-90A6-86F10437A5C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6" tIns="46748" rIns="93496" bIns="467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6" tIns="46748" rIns="93496" bIns="467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r">
              <a:defRPr sz="1200"/>
            </a:lvl1pPr>
          </a:lstStyle>
          <a:p>
            <a:fld id="{6B2C88BA-91D5-4767-9699-391BB780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88BA-91D5-4767-9699-391BB780F3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ytesting.com/" TargetMode="External"/><Relationship Id="rId2" Type="http://schemas.openxmlformats.org/officeDocument/2006/relationships/hyperlink" Target="mailto:DrJ@claritytestin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Drug Testing Update, Medical Marijuana</a:t>
            </a:r>
            <a:r>
              <a:rPr lang="en-US" b="1" dirty="0" smtClean="0"/>
              <a:t> </a:t>
            </a:r>
            <a:r>
              <a:rPr lang="en-US" sz="4000" b="1" dirty="0" smtClean="0"/>
              <a:t>and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The Opiate Epidemic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Altholz MD</a:t>
            </a:r>
          </a:p>
          <a:p>
            <a:r>
              <a:rPr lang="en-US" dirty="0" smtClean="0"/>
              <a:t>Clarity Testing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8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Detection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Urine </a:t>
            </a:r>
            <a:r>
              <a:rPr lang="en-US" b="1" dirty="0" smtClean="0"/>
              <a:t>                                                        </a:t>
            </a:r>
            <a:r>
              <a:rPr lang="en-US" b="1" u="sng" dirty="0" smtClean="0"/>
              <a:t>Saliva</a:t>
            </a:r>
            <a:r>
              <a:rPr lang="en-US" b="1" dirty="0" smtClean="0"/>
              <a:t>                                                      </a:t>
            </a:r>
            <a:r>
              <a:rPr lang="en-US" b="1" u="sng" dirty="0" smtClean="0"/>
              <a:t>Hair</a:t>
            </a:r>
          </a:p>
          <a:p>
            <a:r>
              <a:rPr lang="en-US" dirty="0" smtClean="0"/>
              <a:t>Amphetamine    3 days                          3 days                                                     90 days</a:t>
            </a:r>
          </a:p>
          <a:p>
            <a:r>
              <a:rPr lang="en-US" dirty="0" smtClean="0"/>
              <a:t>Methamphetamine 3 days                   3 days                                                      90 days</a:t>
            </a:r>
          </a:p>
          <a:p>
            <a:r>
              <a:rPr lang="en-US" dirty="0" smtClean="0"/>
              <a:t>Heroin 20 hours                                      2 days                                                     90 days</a:t>
            </a:r>
          </a:p>
          <a:p>
            <a:r>
              <a:rPr lang="en-US" dirty="0" smtClean="0"/>
              <a:t>Oxycodone  3 days                                 2 days                                                     90 days</a:t>
            </a:r>
          </a:p>
          <a:p>
            <a:r>
              <a:rPr lang="en-US" dirty="0" smtClean="0"/>
              <a:t>Marijuana  3-30 days                            2-4 days                                                  90 days</a:t>
            </a:r>
          </a:p>
          <a:p>
            <a:r>
              <a:rPr lang="en-US" dirty="0" smtClean="0"/>
              <a:t>Xanax  5 days                                           3 days                                                     90 days</a:t>
            </a:r>
          </a:p>
          <a:p>
            <a:r>
              <a:rPr lang="en-US" dirty="0" smtClean="0"/>
              <a:t>Valium 10 days                                        3 days                                                     90 days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9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Testing Panel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Implemented January 1, 2018</a:t>
            </a:r>
          </a:p>
          <a:p>
            <a:r>
              <a:rPr lang="en-US" sz="3600" dirty="0" smtClean="0"/>
              <a:t>2. Addition of oxycodone and hydrocodone and metabolites</a:t>
            </a:r>
          </a:p>
          <a:p>
            <a:r>
              <a:rPr lang="en-US" sz="3600" dirty="0" smtClean="0"/>
              <a:t>3. </a:t>
            </a:r>
            <a:r>
              <a:rPr lang="en-US" sz="3600" b="1" dirty="0" smtClean="0"/>
              <a:t>IT’S ABOUT TIME!!!!!!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6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Separating recent use from remote use</a:t>
            </a:r>
          </a:p>
          <a:p>
            <a:r>
              <a:rPr lang="en-US" sz="4000" dirty="0" smtClean="0"/>
              <a:t>2. Link to impairment</a:t>
            </a:r>
          </a:p>
          <a:p>
            <a:r>
              <a:rPr lang="en-US" sz="4000" dirty="0" smtClean="0"/>
              <a:t>3. Breath technology</a:t>
            </a:r>
          </a:p>
          <a:p>
            <a:r>
              <a:rPr lang="en-US" sz="4000" dirty="0" smtClean="0"/>
              <a:t>4. Oral fluid testing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2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Opiate Epidemic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1. Why Opiates?</a:t>
            </a:r>
          </a:p>
          <a:p>
            <a:r>
              <a:rPr lang="en-US" sz="3600" dirty="0" smtClean="0"/>
              <a:t>2. Historical Overview</a:t>
            </a:r>
          </a:p>
          <a:p>
            <a:r>
              <a:rPr lang="en-US" sz="3600" dirty="0" smtClean="0"/>
              <a:t>3. Oxycodone/Hydrocodone</a:t>
            </a:r>
          </a:p>
          <a:p>
            <a:r>
              <a:rPr lang="en-US" sz="3600" dirty="0" smtClean="0"/>
              <a:t>4. </a:t>
            </a:r>
            <a:r>
              <a:rPr lang="en-US" sz="3600" dirty="0" err="1" smtClean="0"/>
              <a:t>Oxycontin</a:t>
            </a:r>
            <a:endParaRPr lang="en-US" sz="3600" dirty="0" smtClean="0"/>
          </a:p>
          <a:p>
            <a:r>
              <a:rPr lang="en-US" sz="3600" dirty="0"/>
              <a:t>5</a:t>
            </a:r>
            <a:r>
              <a:rPr lang="en-US" sz="3600" dirty="0" smtClean="0"/>
              <a:t>. Heroin</a:t>
            </a:r>
          </a:p>
          <a:p>
            <a:r>
              <a:rPr lang="en-US" sz="3600" dirty="0"/>
              <a:t>6</a:t>
            </a:r>
            <a:r>
              <a:rPr lang="en-US" sz="3600" dirty="0" smtClean="0"/>
              <a:t>. Fentanyl</a:t>
            </a:r>
          </a:p>
          <a:p>
            <a:r>
              <a:rPr lang="en-US" sz="3600" dirty="0"/>
              <a:t>7</a:t>
            </a:r>
            <a:r>
              <a:rPr lang="en-US" sz="3600" dirty="0" smtClean="0"/>
              <a:t>. Trends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4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Opiates?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“I just found love and peace”</a:t>
            </a:r>
          </a:p>
          <a:p>
            <a:r>
              <a:rPr lang="en-US" sz="2800" dirty="0" smtClean="0"/>
              <a:t>2. “Like being cradled to sleep by God”</a:t>
            </a:r>
          </a:p>
          <a:p>
            <a:r>
              <a:rPr lang="en-US" sz="2800" dirty="0" smtClean="0"/>
              <a:t>3. “Multiply the best orgasm you’ve ever had by 1000”</a:t>
            </a:r>
          </a:p>
          <a:p>
            <a:r>
              <a:rPr lang="en-US" sz="2800" dirty="0" smtClean="0"/>
              <a:t>4. “Like being hugged from the inside”</a:t>
            </a:r>
          </a:p>
          <a:p>
            <a:r>
              <a:rPr lang="en-US" sz="2800" dirty="0" smtClean="0"/>
              <a:t>5. Strong physical addiction with extreme withdrawal </a:t>
            </a:r>
          </a:p>
          <a:p>
            <a:r>
              <a:rPr lang="en-US" sz="2800" dirty="0" smtClean="0"/>
              <a:t>6. Cheap and plentiful supply of heroin when prescription drug supply tightened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8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1. Opium poppies effects known during the times of the  Greeks</a:t>
            </a:r>
          </a:p>
          <a:p>
            <a:r>
              <a:rPr lang="en-US" sz="3200" dirty="0" smtClean="0"/>
              <a:t>2. Morphine purified and standardized 1830’s</a:t>
            </a:r>
          </a:p>
          <a:p>
            <a:r>
              <a:rPr lang="en-US" sz="3200" dirty="0" smtClean="0"/>
              <a:t>3. Civil war created many morphine addicts</a:t>
            </a:r>
          </a:p>
          <a:p>
            <a:r>
              <a:rPr lang="en-US" sz="3200" dirty="0" smtClean="0"/>
              <a:t>4. 1910 Heroin invented</a:t>
            </a:r>
          </a:p>
          <a:p>
            <a:r>
              <a:rPr lang="en-US" sz="3200" dirty="0" smtClean="0"/>
              <a:t>5. 1970’s heroin crisis</a:t>
            </a:r>
          </a:p>
          <a:p>
            <a:r>
              <a:rPr lang="en-US" sz="3200" dirty="0" smtClean="0"/>
              <a:t>6. Current opiate epidemic is the worst in history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5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Opiates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Natural opiates codeine and morphine</a:t>
            </a:r>
          </a:p>
          <a:p>
            <a:r>
              <a:rPr lang="en-US" sz="3200" dirty="0" smtClean="0"/>
              <a:t>2. Hydrocodone and oxycodone</a:t>
            </a:r>
          </a:p>
          <a:p>
            <a:r>
              <a:rPr lang="en-US" sz="3200" dirty="0" smtClean="0"/>
              <a:t>3. Time released formulations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4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Heroin and Morphine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4" y="3033713"/>
            <a:ext cx="2034746" cy="16478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728912"/>
            <a:ext cx="2228850" cy="2257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3669" y="530352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Morphine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4309" y="5207726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1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Fentanyl and Analogues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Fentanyl is 50-100 times more powerful than morphine</a:t>
            </a:r>
          </a:p>
          <a:p>
            <a:r>
              <a:rPr lang="en-US" sz="3200" dirty="0" smtClean="0"/>
              <a:t>2. </a:t>
            </a:r>
            <a:r>
              <a:rPr lang="en-US" sz="3200" dirty="0" err="1" smtClean="0"/>
              <a:t>Carfentanil</a:t>
            </a:r>
            <a:r>
              <a:rPr lang="en-US" sz="3200" dirty="0" smtClean="0"/>
              <a:t>  10,000 times more powerful than morphine</a:t>
            </a:r>
          </a:p>
          <a:p>
            <a:r>
              <a:rPr lang="en-US" sz="3200" dirty="0" smtClean="0"/>
              <a:t>3. Odorless, no taste, invisible liquid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9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Heroin and Fentanyl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Jeffrey Altholz MD C-MRO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Certified Medical </a:t>
            </a:r>
            <a:r>
              <a:rPr lang="en-US" sz="3200" dirty="0"/>
              <a:t>R</a:t>
            </a:r>
            <a:r>
              <a:rPr lang="en-US" sz="3200" dirty="0" smtClean="0"/>
              <a:t>eview Officer and DOT Medical Examiner</a:t>
            </a:r>
          </a:p>
          <a:p>
            <a:endParaRPr lang="en-US" sz="3200" dirty="0"/>
          </a:p>
          <a:p>
            <a:r>
              <a:rPr lang="en-US" sz="3200" dirty="0" smtClean="0"/>
              <a:t>Founder and Chief Medical Officer of Clarity Testing Services (1995), the premier provider of onsite drug testing and OSHA medical surveillance services in the Tristate area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76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2" y="1846263"/>
            <a:ext cx="6676721" cy="40227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8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46" y="1846263"/>
            <a:ext cx="6372633" cy="40227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6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The epidemic rages on and is widening</a:t>
            </a:r>
          </a:p>
          <a:p>
            <a:r>
              <a:rPr lang="en-US" sz="3200" dirty="0" smtClean="0"/>
              <a:t>2. Drug treatment access is insufficient</a:t>
            </a:r>
          </a:p>
          <a:p>
            <a:r>
              <a:rPr lang="en-US" sz="3200" dirty="0" smtClean="0"/>
              <a:t>3. Many of these substance abusers are employed full time</a:t>
            </a:r>
          </a:p>
          <a:p>
            <a:r>
              <a:rPr lang="en-US" sz="3200" dirty="0" smtClean="0"/>
              <a:t>4. Drug testing can help facilitate treatment and recovery</a:t>
            </a:r>
          </a:p>
          <a:p>
            <a:r>
              <a:rPr lang="en-US" sz="3200" dirty="0" smtClean="0"/>
              <a:t>5. This epidemic has hit every segment of society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4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03" y="209006"/>
            <a:ext cx="8868993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2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Assisted Treatment (MAT)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Buprenorphine (</a:t>
            </a:r>
            <a:r>
              <a:rPr lang="en-US" sz="4000" dirty="0" err="1" smtClean="0"/>
              <a:t>Suboxone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2. </a:t>
            </a:r>
            <a:r>
              <a:rPr lang="en-US" sz="4000" dirty="0" err="1" smtClean="0"/>
              <a:t>Vivitrol</a:t>
            </a:r>
            <a:r>
              <a:rPr lang="en-US" sz="4000" dirty="0" smtClean="0"/>
              <a:t>* (Naltrexone Extended Release)</a:t>
            </a:r>
          </a:p>
          <a:p>
            <a:r>
              <a:rPr lang="en-US" sz="4000" dirty="0" smtClean="0"/>
              <a:t>3. Methadone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9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Family support</a:t>
            </a:r>
          </a:p>
          <a:p>
            <a:r>
              <a:rPr lang="en-US" sz="3600" dirty="0" smtClean="0"/>
              <a:t>2. Job jeopardy</a:t>
            </a:r>
          </a:p>
          <a:p>
            <a:r>
              <a:rPr lang="en-US" sz="3600" dirty="0" smtClean="0"/>
              <a:t>3. Union support</a:t>
            </a:r>
          </a:p>
          <a:p>
            <a:r>
              <a:rPr lang="en-US" sz="3600" dirty="0" smtClean="0"/>
              <a:t>4. Good substance abuse treatment benefits</a:t>
            </a:r>
          </a:p>
          <a:p>
            <a:r>
              <a:rPr lang="en-US" sz="3600" dirty="0" smtClean="0"/>
              <a:t>5. EAP access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3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Jeffrey Altholz MD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71400" lvl="8" indent="0">
              <a:buNone/>
            </a:pPr>
            <a:r>
              <a:rPr lang="en-US" sz="4400" b="1" i="1" dirty="0" smtClean="0"/>
              <a:t>       </a:t>
            </a:r>
          </a:p>
          <a:p>
            <a:pPr marL="1471400" lvl="8" indent="0">
              <a:buNone/>
            </a:pPr>
            <a:r>
              <a:rPr lang="en-US" sz="4400" b="1" i="1" dirty="0"/>
              <a:t> </a:t>
            </a:r>
            <a:r>
              <a:rPr lang="en-US" sz="4400" b="1" i="1" dirty="0" smtClean="0"/>
              <a:t>       Clarity Testing Services</a:t>
            </a:r>
          </a:p>
          <a:p>
            <a:pPr algn="ctr"/>
            <a:r>
              <a:rPr lang="en-US" sz="3200" b="1" i="1" dirty="0" smtClean="0"/>
              <a:t>Phone: 914 593 0300</a:t>
            </a:r>
            <a:endParaRPr lang="en-US" dirty="0"/>
          </a:p>
          <a:p>
            <a:pPr algn="ctr"/>
            <a:r>
              <a:rPr lang="en-US" sz="3600" dirty="0" smtClean="0"/>
              <a:t>Email: </a:t>
            </a:r>
            <a:r>
              <a:rPr lang="en-US" sz="3600" dirty="0" smtClean="0">
                <a:hlinkClick r:id="rId2"/>
              </a:rPr>
              <a:t>DrJ@claritytesting.com</a:t>
            </a:r>
            <a:endParaRPr lang="en-US" sz="3600" dirty="0"/>
          </a:p>
          <a:p>
            <a:pPr algn="ctr"/>
            <a:r>
              <a:rPr lang="en-US" sz="3600" dirty="0" smtClean="0">
                <a:hlinkClick r:id="rId3"/>
              </a:rPr>
              <a:t>www.claritytesting.com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1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dirty="0"/>
              <a:t>Update on the legalization of medical and recreational marijuana and implications in/for the workplace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. Understand the challenges and current state of the art of drug and alcohol testing techniques and technologies</a:t>
            </a:r>
          </a:p>
          <a:p>
            <a:r>
              <a:rPr lang="en-US" sz="2800" dirty="0" smtClean="0"/>
              <a:t>3. Appreciate the current trends in the local, regional and national epidemic of opiate abuse and associated morbidity and mortality and workplace ramifications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0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Designated a </a:t>
            </a:r>
            <a:r>
              <a:rPr lang="en-US" sz="3200" b="1" dirty="0" smtClean="0"/>
              <a:t>Schedule 1</a:t>
            </a:r>
            <a:r>
              <a:rPr lang="en-US" sz="3200" dirty="0" smtClean="0"/>
              <a:t> substance by DEA (Federal)</a:t>
            </a:r>
          </a:p>
          <a:p>
            <a:r>
              <a:rPr lang="en-US" sz="3200" dirty="0" smtClean="0"/>
              <a:t>2. “Highest abuse potential”</a:t>
            </a:r>
          </a:p>
          <a:p>
            <a:r>
              <a:rPr lang="en-US" sz="3200" dirty="0" smtClean="0"/>
              <a:t>3. “No medical benefit”</a:t>
            </a:r>
          </a:p>
          <a:p>
            <a:r>
              <a:rPr lang="en-US" sz="3200" dirty="0" smtClean="0"/>
              <a:t>3. Had been illegal in all US states for almost 100 years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(possession, use, transfer, cultivation,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4. Long excretion half life, fat soluble THC metabolite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  <p:pic>
        <p:nvPicPr>
          <p:cNvPr id="1026" name="Picture 2" descr="https://mjbizdaily.com/wp-content/uploads/2016/11/COTW-11-14-16-Revis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51" y="21663"/>
            <a:ext cx="8420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0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Eight (8) states and Washington DC have legalized recreational marijuana</a:t>
            </a:r>
          </a:p>
          <a:p>
            <a:r>
              <a:rPr lang="en-US" sz="2800" dirty="0" smtClean="0"/>
              <a:t>2. Nineteen (19) states have plus Washington DC have operating dispensaries</a:t>
            </a:r>
          </a:p>
          <a:p>
            <a:r>
              <a:rPr lang="en-US" sz="2800" dirty="0" smtClean="0"/>
              <a:t>3. Twenty two (22) states have decriminalized small amounts of marijuana</a:t>
            </a:r>
          </a:p>
          <a:p>
            <a:r>
              <a:rPr lang="en-US" sz="2800" dirty="0" smtClean="0"/>
              <a:t>4. Twenty nine (29)states have legalized medical marijuana</a:t>
            </a:r>
          </a:p>
          <a:p>
            <a:r>
              <a:rPr lang="en-US" sz="2800" dirty="0" smtClean="0"/>
              <a:t>5. New Jersey began the process of debating legalization in June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1. Significant impairment for 6-8 hours after use</a:t>
            </a:r>
          </a:p>
          <a:p>
            <a:r>
              <a:rPr lang="en-US" sz="2800" dirty="0" smtClean="0"/>
              <a:t>2. Measurable effects 24-36 hours later</a:t>
            </a:r>
          </a:p>
          <a:p>
            <a:r>
              <a:rPr lang="en-US" sz="2800" dirty="0" smtClean="0"/>
              <a:t>3. Safety sensitive concerns </a:t>
            </a:r>
          </a:p>
          <a:p>
            <a:r>
              <a:rPr lang="en-US" sz="2800" dirty="0" smtClean="0"/>
              <a:t>4. Difficulty discriminating recent use from remote use by testing (more on this later)</a:t>
            </a:r>
          </a:p>
          <a:p>
            <a:r>
              <a:rPr lang="en-US" sz="2800" dirty="0" smtClean="0"/>
              <a:t>5. Most MRO’s treat this similarly to prescription painkillers</a:t>
            </a:r>
          </a:p>
          <a:p>
            <a:r>
              <a:rPr lang="en-US" sz="2800" dirty="0" smtClean="0"/>
              <a:t>6. Marijuana is still illegal on a Federal basis so mandatory regulated testing (Federal DOT, </a:t>
            </a:r>
            <a:r>
              <a:rPr lang="en-US" sz="2800" dirty="0" err="1" smtClean="0"/>
              <a:t>etc</a:t>
            </a:r>
            <a:r>
              <a:rPr lang="en-US" sz="2800" dirty="0" smtClean="0"/>
              <a:t>) cannot accept state marijuana cards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3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 Update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1. Testing Modality Comparison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(Hair, Urine, Saliva)</a:t>
            </a:r>
          </a:p>
          <a:p>
            <a:r>
              <a:rPr lang="en-US" sz="3600" dirty="0" smtClean="0"/>
              <a:t>2. DOT Testing Panel Expansion</a:t>
            </a:r>
          </a:p>
          <a:p>
            <a:r>
              <a:rPr lang="en-US" sz="3600" dirty="0" smtClean="0"/>
              <a:t>3. </a:t>
            </a:r>
            <a:r>
              <a:rPr lang="en-US" sz="3600" dirty="0"/>
              <a:t>Marijuana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3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Hair, Urine, 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Saliva/Oral Fluid-Most immediate and shortest duration (hours to 1-2 days), most closely   linked to recent use and possible impairment</a:t>
            </a:r>
          </a:p>
          <a:p>
            <a:r>
              <a:rPr lang="en-US" sz="2800" dirty="0" smtClean="0"/>
              <a:t>2. Urine-Most data and history, variable detection times, long recovery time for marijuana</a:t>
            </a:r>
          </a:p>
          <a:p>
            <a:r>
              <a:rPr lang="en-US" sz="2800" dirty="0" smtClean="0"/>
              <a:t>3. Hair—Longest recovery time, no clear relationship to when a drug was used or possible impairment.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Mid-Atlantic Construction safety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702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1664</TotalTime>
  <Words>961</Words>
  <Application>Microsoft Office PowerPoint</Application>
  <PresentationFormat>Widescreen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Retrospect</vt:lpstr>
      <vt:lpstr>Drug Testing Update, Medical Marijuana and The Opiate Epidemic</vt:lpstr>
      <vt:lpstr>Jeffrey Altholz MD C-MRO</vt:lpstr>
      <vt:lpstr>Objectives</vt:lpstr>
      <vt:lpstr>Marijuana</vt:lpstr>
      <vt:lpstr>PowerPoint Presentation</vt:lpstr>
      <vt:lpstr>Current Status</vt:lpstr>
      <vt:lpstr>Workplace Concerns</vt:lpstr>
      <vt:lpstr>Drug Testing Update 2017</vt:lpstr>
      <vt:lpstr>Hair, Urine, Saliva</vt:lpstr>
      <vt:lpstr>Sample Detection Times</vt:lpstr>
      <vt:lpstr>DOT Testing Panel Expansion</vt:lpstr>
      <vt:lpstr>Marijuana Testing</vt:lpstr>
      <vt:lpstr>The Opiate Epidemic</vt:lpstr>
      <vt:lpstr>Why Opiates?</vt:lpstr>
      <vt:lpstr>Historical Overview</vt:lpstr>
      <vt:lpstr>Synthetic Opiates</vt:lpstr>
      <vt:lpstr>Heroin and Morphine</vt:lpstr>
      <vt:lpstr>Fentanyl and Analogues</vt:lpstr>
      <vt:lpstr>Heroin and Fentanyl</vt:lpstr>
      <vt:lpstr>Trends </vt:lpstr>
      <vt:lpstr>Trends</vt:lpstr>
      <vt:lpstr>Takeaways</vt:lpstr>
      <vt:lpstr>PowerPoint Presentation</vt:lpstr>
      <vt:lpstr>Medication Assisted Treatment (MAT)</vt:lpstr>
      <vt:lpstr>Recovery Prognosis</vt:lpstr>
      <vt:lpstr>Jeffrey Altholz MD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Testing Update, Medical Marijuana and The Opiate Epidemic</dc:title>
  <dc:creator>Jeffrey Altholz</dc:creator>
  <cp:lastModifiedBy>Jeffrey Altholz</cp:lastModifiedBy>
  <cp:revision>25</cp:revision>
  <cp:lastPrinted>2018-03-19T13:40:13Z</cp:lastPrinted>
  <dcterms:created xsi:type="dcterms:W3CDTF">2017-10-16T18:32:19Z</dcterms:created>
  <dcterms:modified xsi:type="dcterms:W3CDTF">2018-06-05T14:04:18Z</dcterms:modified>
</cp:coreProperties>
</file>